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300" r:id="rId2"/>
    <p:sldId id="329" r:id="rId3"/>
    <p:sldId id="330" r:id="rId4"/>
    <p:sldId id="332" r:id="rId5"/>
    <p:sldId id="331" r:id="rId6"/>
    <p:sldId id="336" r:id="rId7"/>
    <p:sldId id="333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9" r:id="rId19"/>
    <p:sldId id="347" r:id="rId20"/>
    <p:sldId id="348" r:id="rId21"/>
    <p:sldId id="350" r:id="rId22"/>
  </p:sldIdLst>
  <p:sldSz cx="9144000" cy="6858000" type="overhead"/>
  <p:notesSz cx="7099300" cy="10234613"/>
  <p:defaultTextStyle>
    <a:defPPr>
      <a:defRPr lang="en-GB"/>
    </a:defPPr>
    <a:lvl1pPr algn="l" rtl="0" eaLnBrk="0" fontAlgn="base" hangingPunct="0">
      <a:spcBef>
        <a:spcPct val="20000"/>
      </a:spcBef>
      <a:spcAft>
        <a:spcPct val="25000"/>
      </a:spcAft>
      <a:buClr>
        <a:schemeClr val="accent2"/>
      </a:buClr>
      <a:buSzPct val="80000"/>
      <a:buFont typeface="Monotype Sorts" pitchFamily="2" charset="2"/>
      <a:buChar char="n"/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25000"/>
      </a:spcAft>
      <a:buClr>
        <a:schemeClr val="accent2"/>
      </a:buClr>
      <a:buSzPct val="80000"/>
      <a:buFont typeface="Monotype Sorts" pitchFamily="2" charset="2"/>
      <a:buChar char="n"/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25000"/>
      </a:spcAft>
      <a:buClr>
        <a:schemeClr val="accent2"/>
      </a:buClr>
      <a:buSzPct val="80000"/>
      <a:buFont typeface="Monotype Sorts" pitchFamily="2" charset="2"/>
      <a:buChar char="n"/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25000"/>
      </a:spcAft>
      <a:buClr>
        <a:schemeClr val="accent2"/>
      </a:buClr>
      <a:buSzPct val="80000"/>
      <a:buFont typeface="Monotype Sorts" pitchFamily="2" charset="2"/>
      <a:buChar char="n"/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25000"/>
      </a:spcAft>
      <a:buClr>
        <a:schemeClr val="accent2"/>
      </a:buClr>
      <a:buSzPct val="80000"/>
      <a:buFont typeface="Monotype Sorts" pitchFamily="2" charset="2"/>
      <a:buChar char="n"/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1900" b="1" kern="1200">
        <a:solidFill>
          <a:srgbClr val="993300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3300"/>
    <a:srgbClr val="993300"/>
    <a:srgbClr val="009900"/>
    <a:srgbClr val="CCECFF"/>
    <a:srgbClr val="CC9900"/>
    <a:srgbClr val="CC6600"/>
    <a:srgbClr val="FF33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76290" autoAdjust="0"/>
  </p:normalViewPr>
  <p:slideViewPr>
    <p:cSldViewPr snapToGrid="0" snapToObjects="1">
      <p:cViewPr>
        <p:scale>
          <a:sx n="60" d="100"/>
          <a:sy n="60" d="100"/>
        </p:scale>
        <p:origin x="-1164" y="-558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102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34"/>
    </p:cViewPr>
  </p:sorterViewPr>
  <p:notesViewPr>
    <p:cSldViewPr snapToGrid="0" snapToObjects="1">
      <p:cViewPr>
        <p:scale>
          <a:sx n="100" d="100"/>
          <a:sy n="100" d="100"/>
        </p:scale>
        <p:origin x="-1560" y="504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t" anchorCtr="0" compatLnSpc="1">
            <a:prstTxWarp prst="textNoShape">
              <a:avLst/>
            </a:prstTxWarp>
          </a:bodyPr>
          <a:lstStyle>
            <a:lvl1pPr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UPM.EUI.TEI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t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4CAE10E-A17F-413F-B8FF-13AE9687DDEA}" type="datetime1">
              <a:rPr lang="es-ES_tradnl"/>
              <a:pPr>
                <a:defRPr/>
              </a:pPr>
              <a:t>18/11/2013</a:t>
            </a:fld>
            <a:endParaRPr lang="es-ES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b" anchorCtr="0" compatLnSpc="1">
            <a:prstTxWarp prst="textNoShape">
              <a:avLst/>
            </a:prstTxWarp>
          </a:bodyPr>
          <a:lstStyle>
            <a:lvl1pPr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31E3F5C-0DE2-40DB-8F00-225069273D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t" anchorCtr="0" compatLnSpc="1">
            <a:prstTxWarp prst="textNoShape">
              <a:avLst/>
            </a:prstTxWarp>
          </a:bodyPr>
          <a:lstStyle>
            <a:lvl1pPr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_tradnl"/>
              <a:t>UPM.EUI.TEI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t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7A0F1E0-DA54-4A21-AF3F-CB2851F306D5}" type="datetime1">
              <a:rPr lang="es-ES_tradnl"/>
              <a:pPr>
                <a:defRPr/>
              </a:pPr>
              <a:t>18/11/2013</a:t>
            </a:fld>
            <a:endParaRPr lang="es-ES_tradnl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9650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60925"/>
            <a:ext cx="52101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Haga clic para modificar el estilo de texto del patrón</a:t>
            </a:r>
          </a:p>
          <a:p>
            <a:pPr lvl="1"/>
            <a:r>
              <a:rPr lang="en-GB" noProof="0" smtClean="0"/>
              <a:t>Segundo nivel</a:t>
            </a:r>
          </a:p>
          <a:p>
            <a:pPr lvl="2"/>
            <a:r>
              <a:rPr lang="en-GB" noProof="0" smtClean="0"/>
              <a:t>Tercer nivel</a:t>
            </a:r>
          </a:p>
          <a:p>
            <a:pPr lvl="3"/>
            <a:r>
              <a:rPr lang="en-GB" noProof="0" smtClean="0"/>
              <a:t>Cuarto nivel</a:t>
            </a:r>
          </a:p>
          <a:p>
            <a:pPr lvl="4"/>
            <a:r>
              <a:rPr lang="en-GB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b" anchorCtr="0" compatLnSpc="1">
            <a:prstTxWarp prst="textNoShape">
              <a:avLst/>
            </a:prstTxWarp>
          </a:bodyPr>
          <a:lstStyle>
            <a:lvl1pPr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2" tIns="49512" rIns="99022" bIns="49512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36A1D7D-18B1-4724-B68B-B318FC81C7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just" rtl="0" eaLnBrk="0" fontAlgn="base" hangingPunct="0">
      <a:lnSpc>
        <a:spcPct val="80000"/>
      </a:lnSpc>
      <a:spcBef>
        <a:spcPct val="0"/>
      </a:spcBef>
      <a:spcAft>
        <a:spcPct val="10000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just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00BD2-234E-4207-A571-BF94B9CBA519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Las salidas son la suma (S) y el acarreo (C).</a:t>
            </a:r>
          </a:p>
          <a:p>
            <a:r>
              <a:rPr lang="es-ES" smtClean="0"/>
              <a:t>En inglés </a:t>
            </a:r>
            <a:r>
              <a:rPr lang="es-ES" i="1" smtClean="0"/>
              <a:t>half adder </a:t>
            </a:r>
            <a:r>
              <a:rPr lang="es-ES" smtClean="0"/>
              <a:t>(HA)</a:t>
            </a:r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1E7A03-5F94-4F92-9BE4-42E9830D3C55}" type="slidenum">
              <a:rPr lang="es-ES_tradnl" smtClean="0"/>
              <a:pPr/>
              <a:t>11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noProof="1" smtClean="0"/>
              <a:t>S = A‘B'Ci + A’BCi' + AB'Ci' + ABCi=A’(B’Ci+BCi’)+A(B’Ci’+BCi)=A’ XOR(B,Ci)+A XNOR(B,Ci)=XOR (A,B,Ci)</a:t>
            </a:r>
          </a:p>
          <a:p>
            <a:endParaRPr lang="es-ES" noProof="1" smtClean="0"/>
          </a:p>
          <a:p>
            <a:r>
              <a:rPr lang="es-ES" noProof="1" smtClean="0"/>
              <a:t>Co = A‘BCi + AB'Ci + ABCi' + ABCi = AB + A’BCi + AB'Ci =A.B + Ci XOR (A,B) </a:t>
            </a:r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26410-4CD1-477B-97FC-EA630C319BB8}" type="slidenum">
              <a:rPr lang="es-ES_tradnl" smtClean="0"/>
              <a:pPr/>
              <a:t>12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ST= sumador total o completo</a:t>
            </a:r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EBE19B-89CA-48F0-9926-02765E207A48}" type="slidenum">
              <a:rPr lang="es-ES_tradnl" smtClean="0"/>
              <a:pPr/>
              <a:t>15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C0=Acarreo de entrada</a:t>
            </a:r>
          </a:p>
          <a:p>
            <a:r>
              <a:rPr lang="es-ES" smtClean="0"/>
              <a:t>C4=Acarreo de salida</a:t>
            </a:r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F6A9EC-2336-47E3-BDED-7C80738D6785}" type="slidenum">
              <a:rPr lang="es-ES_tradnl" smtClean="0"/>
              <a:pPr/>
              <a:t>16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591E8D-7FA8-4D13-B4EC-52654F7E79B8}" type="slidenum">
              <a:rPr lang="es-ES_tradnl" smtClean="0"/>
              <a:pPr/>
              <a:t>17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Un típico símbolo esquemático para una ALU: A y B son operandos; R es la salida; F es la selección de función; D es un estado de la salida</a:t>
            </a:r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A041B4-4FF9-40A5-9529-CD61678C0633}" type="slidenum">
              <a:rPr lang="es-ES_tradnl" smtClean="0"/>
              <a:pPr/>
              <a:t>18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_tradnl" dirty="0" smtClean="0"/>
              <a:t>El 74181 es una unidad aritmético lógica implementada como un circuito integrado TTL de la serie 7400. Fue la primera ALU completa en un simple chip.[1] Fue utilizado como el núcleo aritmético/lógico en los CPU de muchos minicomputadores.</a:t>
            </a:r>
          </a:p>
          <a:p>
            <a:r>
              <a:rPr lang="es-ES_tradnl" b="1" dirty="0" smtClean="0"/>
              <a:t>G’</a:t>
            </a:r>
            <a:r>
              <a:rPr lang="es-ES_tradnl" dirty="0" smtClean="0"/>
              <a:t> es el generador de acarreo (activo a nivel bajo), en la suma G indica que F es 16 o mas y en la resta que es menor que cero.</a:t>
            </a:r>
          </a:p>
          <a:p>
            <a:r>
              <a:rPr lang="es-ES_tradnl" b="1" dirty="0" smtClean="0"/>
              <a:t>P’</a:t>
            </a:r>
            <a:r>
              <a:rPr lang="es-ES_tradnl" dirty="0" smtClean="0"/>
              <a:t> es el propagador de acarreo (activo a nivel bajo), en la suma P indica que F es 15 o mas y en la resta que es cero o menos. G y P son salidas de acarreo anticipado que no siempre se usan.</a:t>
            </a:r>
          </a:p>
          <a:p>
            <a:r>
              <a:rPr lang="es-ES_tradnl" b="1" dirty="0" smtClean="0"/>
              <a:t>C4</a:t>
            </a:r>
            <a:r>
              <a:rPr lang="es-ES_tradnl" dirty="0" smtClean="0"/>
              <a:t> es el acarreo de salida y debe conectarse a la siguiente ALU.</a:t>
            </a:r>
          </a:p>
          <a:p>
            <a:r>
              <a:rPr lang="es-ES_tradnl" b="1" dirty="0" smtClean="0"/>
              <a:t>C0</a:t>
            </a:r>
            <a:r>
              <a:rPr lang="es-ES_tradnl" baseline="0" dirty="0" smtClean="0"/>
              <a:t> indica si la operación aritmética es con o sin acarreo.</a:t>
            </a:r>
            <a:endParaRPr lang="es-ES_tradnl" dirty="0" smtClean="0"/>
          </a:p>
          <a:p>
            <a:endParaRPr lang="es-ES" dirty="0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3DDA-8C7D-47E4-9EBC-0E3FB3C07F9A}" type="slidenum">
              <a:rPr lang="es-ES_tradnl" smtClean="0"/>
              <a:pPr/>
              <a:t>19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/A= A negado</a:t>
            </a:r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EB235B-8B71-477D-9FDA-60CC2796CDE5}" type="slidenum">
              <a:rPr lang="es-ES_tradnl" smtClean="0"/>
              <a:pPr/>
              <a:t>20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C566E3-FC59-4CA8-A967-50FCF1254394}" type="slidenum">
              <a:rPr lang="es-ES_tradnl" smtClean="0"/>
              <a:pPr/>
              <a:t>2</a:t>
            </a:fld>
            <a:endParaRPr lang="es-ES_tradnl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6FF05-92FD-4F0E-9322-142494996288}" type="slidenum">
              <a:rPr lang="es-ES_tradnl" smtClean="0"/>
              <a:pPr/>
              <a:t>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Los números enteros son un conjunto de números que incluye a los números naturales distintos de cero (1, 2, 3, ...), los negativos de los números naturales (..., −3, −2, −1) y al cero.</a:t>
            </a:r>
          </a:p>
          <a:p>
            <a:endParaRPr lang="es-ES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CFBA09-6B91-406F-BA20-1481997974E0}" type="slidenum">
              <a:rPr lang="es-ES_tradnl" smtClean="0"/>
              <a:pPr/>
              <a:t>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La suma o adición binaria es análoga a la de los números decimales. La diferencia radica en que en los números binarios se produce un acarreo (carry) cuando la suma excede de uno; mientras en decimal, se produce un acarreo cuando la suma excede de nueve.</a:t>
            </a:r>
          </a:p>
          <a:p>
            <a:endParaRPr lang="es-E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E0C37F-A788-44A0-AC54-347885A69F4A}" type="slidenum">
              <a:rPr lang="es-ES_tradnl" smtClean="0"/>
              <a:pPr/>
              <a:t>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La resta 0 - 1 se resuelve igual que en el sistema decimal, tomando una unidad prestada de la posición siguiente: 0 - 1 = 1 y me llevo 1, lo que equivale a decir: 10 - 1 = 1 y me llevo 1.</a:t>
            </a:r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0FFC2C-FA4A-4673-B63C-DA36D44D9BA3}" type="slidenum">
              <a:rPr lang="es-ES_tradnl" smtClean="0"/>
              <a:pPr/>
              <a:t>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La resta o sustracción de números binarios es similar a los números decimales. La diferencia radica en que, en binario, cuando el minuendo es menor que el sustraendo, se produce un préstamo o borrow de 1, mientras que en decimal se produce un préstamo de 10.</a:t>
            </a:r>
          </a:p>
          <a:p>
            <a:r>
              <a:rPr lang="es-ES" smtClean="0"/>
              <a:t>Las flechas en azul muestran los préstamos.</a:t>
            </a:r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D8B2CA-F3CE-4BA9-8412-2B8DF4B5BE67}" type="slidenum">
              <a:rPr lang="es-ES_tradnl" smtClean="0"/>
              <a:pPr/>
              <a:t>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Los exponentes (en rojo) indican el acarreo de la suma anterior.</a:t>
            </a:r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4DB20-BB6B-4054-B4B2-6E50EBFD3D44}" type="slidenum">
              <a:rPr lang="es-ES_tradnl" smtClean="0"/>
              <a:pPr/>
              <a:t>9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 smtClean="0"/>
              <a:t>La división binaria se realiza igual que la decimal, pero de una forma mas sencilla porque se simplifica la elección de cada dígito del cociente.</a:t>
            </a:r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EB67E-42D1-46FE-9407-4536198148EF}" type="slidenum">
              <a:rPr lang="es-ES_tradnl" smtClean="0"/>
              <a:pPr/>
              <a:t>10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18465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sp>
        <p:nvSpPr>
          <p:cNvPr id="570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601788"/>
          </a:xfrm>
        </p:spPr>
        <p:txBody>
          <a:bodyPr/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3188" y="3884613"/>
            <a:ext cx="6400800" cy="1220787"/>
          </a:xfrm>
          <a:ln>
            <a:solidFill>
              <a:srgbClr val="993300"/>
            </a:solidFill>
          </a:ln>
        </p:spPr>
        <p:txBody>
          <a:bodyPr/>
          <a:lstStyle>
            <a:lvl1pPr marL="0" indent="0" algn="ctr">
              <a:buFont typeface="Monotype Sorts" pitchFamily="2" charset="2"/>
              <a:buNone/>
              <a:defRPr b="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FFTI. Tema 3. Computación aritmética.. </a:t>
            </a:r>
            <a:fld id="{29AD6F1B-560E-4F89-88A0-CC0E8551BF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FFTI. Tema 2.  Computación aritmética. </a:t>
            </a:r>
            <a:fld id="{35FD71E5-AB8C-4209-8F44-6053DDD936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20688" y="1447800"/>
            <a:ext cx="4132262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05350" y="1447800"/>
            <a:ext cx="41338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FFTI. Tema 2. Estructuras y módulos lógicos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304800"/>
            <a:ext cx="8418512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96" tIns="44697" rIns="89396" bIns="446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47800"/>
            <a:ext cx="84185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96" tIns="44697" rIns="89396" bIns="44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69348" name="Rectangle 4"/>
          <p:cNvSpPr>
            <a:spLocks noChangeArrowheads="1"/>
          </p:cNvSpPr>
          <p:nvPr/>
        </p:nvSpPr>
        <p:spPr bwMode="auto">
          <a:xfrm rot="16200000" flipV="1">
            <a:off x="4521994" y="-3250406"/>
            <a:ext cx="74612" cy="8712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33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693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688" y="6443663"/>
            <a:ext cx="84185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96" tIns="44697" rIns="89396" bIns="44697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 b="0" i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FFTI. Tema 2. Computación aritmética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</p:sldLayoutIdLst>
  <p:hf hdr="0" dt="0"/>
  <p:txStyles>
    <p:titleStyle>
      <a:lvl1pPr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2pPr>
      <a:lvl3pPr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3pPr>
      <a:lvl4pPr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4pPr>
      <a:lvl5pPr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5pPr>
      <a:lvl6pPr marL="457200"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6pPr>
      <a:lvl7pPr marL="914400"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7pPr>
      <a:lvl8pPr marL="1371600"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8pPr>
      <a:lvl9pPr marL="1828800" algn="ctr" defTabSz="893763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accent2"/>
          </a:solidFill>
          <a:latin typeface="Arial Black" pitchFamily="34" charset="0"/>
        </a:defRPr>
      </a:lvl9pPr>
    </p:titleStyle>
    <p:bodyStyle>
      <a:lvl1pPr marL="334963" indent="-334963" algn="l" defTabSz="893763" rtl="0" eaLnBrk="0" fontAlgn="base" hangingPunct="0">
        <a:spcBef>
          <a:spcPct val="20000"/>
        </a:spcBef>
        <a:spcAft>
          <a:spcPct val="25000"/>
        </a:spcAft>
        <a:buClr>
          <a:schemeClr val="accent2"/>
        </a:buClr>
        <a:buSzPct val="80000"/>
        <a:buFont typeface="Monotype Sorts" pitchFamily="2" charset="2"/>
        <a:buChar char="n"/>
        <a:defRPr sz="2200" b="1">
          <a:solidFill>
            <a:srgbClr val="993300"/>
          </a:solidFill>
          <a:latin typeface="+mn-lt"/>
          <a:ea typeface="+mn-ea"/>
          <a:cs typeface="+mn-cs"/>
        </a:defRPr>
      </a:lvl1pPr>
      <a:lvl2pPr marL="725488" indent="-277813" algn="l" defTabSz="893763" rtl="0" eaLnBrk="0" fontAlgn="base" hangingPunct="0">
        <a:spcBef>
          <a:spcPct val="25000"/>
        </a:spcBef>
        <a:spcAft>
          <a:spcPct val="40000"/>
        </a:spcAft>
        <a:buClr>
          <a:schemeClr val="accent2"/>
        </a:buClr>
        <a:buSzPct val="80000"/>
        <a:buFont typeface="Monotype Sorts" pitchFamily="2" charset="2"/>
        <a:buChar char="l"/>
        <a:defRPr sz="2200" b="1">
          <a:solidFill>
            <a:srgbClr val="009900"/>
          </a:solidFill>
          <a:latin typeface="Arial" charset="0"/>
        </a:defRPr>
      </a:lvl2pPr>
      <a:lvl3pPr marL="1117600" indent="-223838" algn="l" defTabSz="893763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SzPct val="75000"/>
        <a:buFont typeface="Wingdings" pitchFamily="2" charset="2"/>
        <a:buChar char="v"/>
        <a:defRPr sz="2400">
          <a:solidFill>
            <a:srgbClr val="003399"/>
          </a:solidFill>
          <a:latin typeface="Times New Roman" pitchFamily="18" charset="0"/>
        </a:defRPr>
      </a:lvl3pPr>
      <a:lvl4pPr marL="1563688" indent="-222250" algn="l" defTabSz="893763" rtl="0" eaLnBrk="0" fontAlgn="base" hangingPunct="0">
        <a:spcBef>
          <a:spcPct val="20000"/>
        </a:spcBef>
        <a:spcAft>
          <a:spcPct val="0"/>
        </a:spcAft>
        <a:buSzPct val="90000"/>
        <a:buFont typeface="Wingdings" pitchFamily="2" charset="2"/>
        <a:buChar char="û"/>
        <a:defRPr sz="1900">
          <a:solidFill>
            <a:srgbClr val="006666"/>
          </a:solidFill>
          <a:latin typeface="Times New Roman" pitchFamily="18" charset="0"/>
        </a:defRPr>
      </a:lvl4pPr>
      <a:lvl5pPr marL="2011363" indent="-222250" algn="l" defTabSz="893763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CC6600"/>
          </a:solidFill>
          <a:latin typeface="Times New Roman" pitchFamily="18" charset="0"/>
        </a:defRPr>
      </a:lvl5pPr>
      <a:lvl6pPr marL="2468563" indent="-222250" algn="l" defTabSz="893763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CC6600"/>
          </a:solidFill>
          <a:latin typeface="Times New Roman" pitchFamily="18" charset="0"/>
        </a:defRPr>
      </a:lvl6pPr>
      <a:lvl7pPr marL="2925763" indent="-222250" algn="l" defTabSz="893763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CC6600"/>
          </a:solidFill>
          <a:latin typeface="Times New Roman" pitchFamily="18" charset="0"/>
        </a:defRPr>
      </a:lvl7pPr>
      <a:lvl8pPr marL="3382963" indent="-222250" algn="l" defTabSz="893763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CC6600"/>
          </a:solidFill>
          <a:latin typeface="Times New Roman" pitchFamily="18" charset="0"/>
        </a:defRPr>
      </a:lvl8pPr>
      <a:lvl9pPr marL="3840163" indent="-222250" algn="l" defTabSz="893763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rgbClr val="CC6600"/>
          </a:solidFill>
          <a:latin typeface="Times New Roman" pitchFamily="18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pGp6RZGEKYQ/Tc3pcF-b98I/AAAAAAAAAI4/kYbY-enm6UU/s1600/multiplicacion2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mtClean="0"/>
              <a:t>FUNDAMENTOS FÍSICOS Y TECNOLÓGICOS DE LA INFORMÁTICA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Tema 8.-Computación aritmética.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Aritmética binaria básica. La división </a:t>
            </a:r>
          </a:p>
        </p:txBody>
      </p:sp>
      <p:sp>
        <p:nvSpPr>
          <p:cNvPr id="15363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10</a:t>
            </a:fld>
            <a:endParaRPr lang="es-ES" dirty="0" smtClean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7288" y="1370013"/>
            <a:ext cx="4383087" cy="4437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Circuitos aritméticos básicos. El semisumador</a:t>
            </a:r>
          </a:p>
        </p:txBody>
      </p:sp>
      <p:sp>
        <p:nvSpPr>
          <p:cNvPr id="16387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11</a:t>
            </a:fld>
            <a:endParaRPr lang="es-ES" dirty="0" smtClean="0"/>
          </a:p>
        </p:txBody>
      </p:sp>
      <p:pic>
        <p:nvPicPr>
          <p:cNvPr id="16388" name="Picture 2" descr="http://www.cpifppiramide.org/mediawiki/images/f/fa/250px-Half_Ad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488" y="4224338"/>
            <a:ext cx="2381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http://html.rincondelvago.com/0003599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6563" y="1730375"/>
            <a:ext cx="59721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6563" y="3910013"/>
            <a:ext cx="2628900" cy="163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391" name="9 Rectángulo"/>
          <p:cNvSpPr>
            <a:spLocks noChangeArrowheads="1"/>
          </p:cNvSpPr>
          <p:nvPr/>
        </p:nvSpPr>
        <p:spPr bwMode="auto">
          <a:xfrm>
            <a:off x="1706563" y="1730375"/>
            <a:ext cx="4157662" cy="1768475"/>
          </a:xfrm>
          <a:prstGeom prst="rect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marL="334963" indent="-334963" defTabSz="893763"/>
            <a:endParaRPr lang="es-ES"/>
          </a:p>
        </p:txBody>
      </p:sp>
      <p:sp>
        <p:nvSpPr>
          <p:cNvPr id="16392" name="10 CuadroTexto"/>
          <p:cNvSpPr txBox="1">
            <a:spLocks noChangeArrowheads="1"/>
          </p:cNvSpPr>
          <p:nvPr/>
        </p:nvSpPr>
        <p:spPr bwMode="auto">
          <a:xfrm>
            <a:off x="2017713" y="1344613"/>
            <a:ext cx="327977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</a:pPr>
            <a:r>
              <a:rPr lang="es-ES"/>
              <a:t>Tabla de verdad</a:t>
            </a:r>
          </a:p>
        </p:txBody>
      </p:sp>
      <p:sp>
        <p:nvSpPr>
          <p:cNvPr id="16393" name="11 CuadroTexto"/>
          <p:cNvSpPr txBox="1">
            <a:spLocks noChangeArrowheads="1"/>
          </p:cNvSpPr>
          <p:nvPr/>
        </p:nvSpPr>
        <p:spPr bwMode="auto">
          <a:xfrm>
            <a:off x="6275388" y="1882775"/>
            <a:ext cx="160813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</a:pPr>
            <a:r>
              <a:rPr lang="es-ES"/>
              <a:t>Funciones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Circuitos aritméticos básicos. El sumador completo</a:t>
            </a:r>
          </a:p>
        </p:txBody>
      </p:sp>
      <p:sp>
        <p:nvSpPr>
          <p:cNvPr id="17411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12</a:t>
            </a:fld>
            <a:endParaRPr lang="es-ES" dirty="0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113" y="2178050"/>
            <a:ext cx="3117850" cy="3101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425" y="1862138"/>
            <a:ext cx="3175000" cy="363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5821363"/>
            <a:ext cx="813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Implementación del sumador completo con puertas lógicas</a:t>
            </a:r>
          </a:p>
        </p:txBody>
      </p:sp>
      <p:sp>
        <p:nvSpPr>
          <p:cNvPr id="18435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13</a:t>
            </a:fld>
            <a:endParaRPr lang="es-ES" dirty="0" smtClean="0"/>
          </a:p>
        </p:txBody>
      </p:sp>
      <p:pic>
        <p:nvPicPr>
          <p:cNvPr id="18436" name="Picture 7" descr="http://4.bp.blogspot.com/-NIy45k3TuEE/TkouUTvUOZI/AAAAAAAAAG8/SQiB48Yi_UQ/s1600/550px-Full-ad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387600"/>
            <a:ext cx="5238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512888"/>
            <a:ext cx="813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Implementación del sumador completo con semisumadores</a:t>
            </a:r>
          </a:p>
        </p:txBody>
      </p:sp>
      <p:sp>
        <p:nvSpPr>
          <p:cNvPr id="19459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14</a:t>
            </a:fld>
            <a:endParaRPr lang="es-ES" dirty="0" smtClean="0"/>
          </a:p>
        </p:txBody>
      </p:sp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113" y="1520825"/>
            <a:ext cx="7900987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25" y="2713038"/>
            <a:ext cx="8029575" cy="2190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Implementación de un cuádruple (4 bits) sumador  total o completo</a:t>
            </a:r>
          </a:p>
        </p:txBody>
      </p:sp>
      <p:sp>
        <p:nvSpPr>
          <p:cNvPr id="20483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15</a:t>
            </a:fld>
            <a:endParaRPr lang="es-ES" dirty="0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3" y="1309688"/>
            <a:ext cx="8485187" cy="513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Sumador completo comercial de 4 bits</a:t>
            </a:r>
          </a:p>
        </p:txBody>
      </p:sp>
      <p:sp>
        <p:nvSpPr>
          <p:cNvPr id="21507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16</a:t>
            </a:fld>
            <a:endParaRPr lang="es-ES" dirty="0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049463"/>
            <a:ext cx="7704138" cy="360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1509" name="6 CuadroTexto"/>
          <p:cNvSpPr txBox="1">
            <a:spLocks noChangeArrowheads="1"/>
          </p:cNvSpPr>
          <p:nvPr/>
        </p:nvSpPr>
        <p:spPr bwMode="auto">
          <a:xfrm>
            <a:off x="5454650" y="1419225"/>
            <a:ext cx="23336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</a:pPr>
            <a:r>
              <a:rPr lang="es-ES"/>
              <a:t>CI 7483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Implementación de un multiplicador de 2 números de 3 bits</a:t>
            </a:r>
          </a:p>
        </p:txBody>
      </p:sp>
      <p:sp>
        <p:nvSpPr>
          <p:cNvPr id="22531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17</a:t>
            </a:fld>
            <a:endParaRPr lang="es-ES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6150" y="1482725"/>
            <a:ext cx="7229475" cy="4718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contenido"/>
          <p:cNvSpPr>
            <a:spLocks noGrp="1"/>
          </p:cNvSpPr>
          <p:nvPr>
            <p:ph idx="1"/>
          </p:nvPr>
        </p:nvSpPr>
        <p:spPr>
          <a:xfrm>
            <a:off x="420688" y="1447800"/>
            <a:ext cx="8418512" cy="2209800"/>
          </a:xfrm>
        </p:spPr>
        <p:txBody>
          <a:bodyPr/>
          <a:lstStyle/>
          <a:p>
            <a:r>
              <a:rPr lang="es-ES" smtClean="0"/>
              <a:t>En computación, la unidad aritmético lógica, también conocida como ALU (siglas en inglés de arithmetic logic unit), es un circuito digital que calcula operaciones aritméticas (como suma, resta, multiplicación, etc.) y operaciones lógicas (si, y, o, no), entre dos números.</a:t>
            </a:r>
          </a:p>
        </p:txBody>
      </p:sp>
      <p:sp>
        <p:nvSpPr>
          <p:cNvPr id="23555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La unidad aritmético-lógica</a:t>
            </a:r>
          </a:p>
        </p:txBody>
      </p:sp>
      <p:sp>
        <p:nvSpPr>
          <p:cNvPr id="23556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18</a:t>
            </a:fld>
            <a:endParaRPr lang="es-ES" dirty="0" smtClean="0"/>
          </a:p>
        </p:txBody>
      </p:sp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0638" y="3657600"/>
            <a:ext cx="3676650" cy="2762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UAL 74181</a:t>
            </a:r>
          </a:p>
        </p:txBody>
      </p:sp>
      <p:sp>
        <p:nvSpPr>
          <p:cNvPr id="24579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19</a:t>
            </a:fld>
            <a:endParaRPr lang="es-ES" dirty="0" smtClean="0"/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88" y="2647950"/>
            <a:ext cx="2608262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1733550"/>
            <a:ext cx="5600700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2</a:t>
            </a:fld>
            <a:endParaRPr lang="es-ES" dirty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ÍNDICE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Introducción</a:t>
            </a:r>
          </a:p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Aritmética binaria básica. Operaciones</a:t>
            </a:r>
          </a:p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Circuitos aritméticos básicos. El semisumador</a:t>
            </a:r>
          </a:p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Circuitos aritméticos básicos. El sumador completo</a:t>
            </a:r>
          </a:p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Circuitos aritméticos básicos. El multiplicador</a:t>
            </a:r>
          </a:p>
          <a:p>
            <a:pPr marL="904875" lvl="1" indent="-457200">
              <a:lnSpc>
                <a:spcPct val="150000"/>
              </a:lnSpc>
              <a:spcAft>
                <a:spcPct val="0"/>
              </a:spcAft>
              <a:buClr>
                <a:srgbClr val="009900"/>
              </a:buClr>
              <a:buSzPct val="100000"/>
              <a:buFont typeface="+mj-lt"/>
              <a:buAutoNum type="arabicPeriod"/>
              <a:defRPr/>
            </a:pPr>
            <a:r>
              <a:rPr lang="es-ES" dirty="0" smtClean="0"/>
              <a:t>UAL</a:t>
            </a:r>
          </a:p>
          <a:p>
            <a:pPr lvl="1">
              <a:lnSpc>
                <a:spcPct val="150000"/>
              </a:lnSpc>
              <a:spcAft>
                <a:spcPct val="0"/>
              </a:spcAft>
              <a:buFont typeface="Monotype Sorts" pitchFamily="2" charset="2"/>
              <a:buNone/>
              <a:defRPr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Circuitos Aritméticos. La UAL 74181</a:t>
            </a:r>
          </a:p>
        </p:txBody>
      </p:sp>
      <p:sp>
        <p:nvSpPr>
          <p:cNvPr id="25603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20</a:t>
            </a:fld>
            <a:endParaRPr lang="es-ES" dirty="0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 cstate="print"/>
          <a:srcRect l="30296" t="30911" r="27040" b="23279"/>
          <a:stretch>
            <a:fillRect/>
          </a:stretch>
        </p:blipFill>
        <p:spPr bwMode="auto">
          <a:xfrm>
            <a:off x="930166" y="1210112"/>
            <a:ext cx="7719848" cy="5063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UAL 74181. Ejemplo de aplicación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FFTI. Tema 2.  Computación aritmética. </a:t>
            </a:r>
            <a:fld id="{35FD71E5-AB8C-4209-8F44-6053DDD93612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917" y="1328738"/>
            <a:ext cx="74676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Se estudiarán los circuitos lógicos combinacionales dedicados al proceso numérico </a:t>
            </a:r>
          </a:p>
          <a:p>
            <a:pPr lvl="1">
              <a:spcAft>
                <a:spcPct val="0"/>
              </a:spcAft>
            </a:pPr>
            <a:r>
              <a:rPr lang="es-ES" smtClean="0"/>
              <a:t>suma, resta, multiplicación y división.</a:t>
            </a:r>
          </a:p>
          <a:p>
            <a:endParaRPr lang="es-ES" smtClean="0"/>
          </a:p>
          <a:p>
            <a:r>
              <a:rPr lang="es-ES" smtClean="0"/>
              <a:t>Los circuitos dedicados a soportar operaciones aritméticas pueden ser:</a:t>
            </a:r>
          </a:p>
          <a:p>
            <a:pPr lvl="1">
              <a:spcAft>
                <a:spcPct val="0"/>
              </a:spcAft>
            </a:pPr>
            <a:r>
              <a:rPr lang="es-ES" smtClean="0"/>
              <a:t>Combinacionales y secuenciales.</a:t>
            </a:r>
          </a:p>
          <a:p>
            <a:endParaRPr lang="es-ES" smtClean="0"/>
          </a:p>
          <a:p>
            <a:r>
              <a:rPr lang="es-ES" smtClean="0"/>
              <a:t>El proceso numérico es una de las actividades que más se realiza en un computador digital.</a:t>
            </a:r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8195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Introducción (1/2)</a:t>
            </a:r>
          </a:p>
        </p:txBody>
      </p:sp>
      <p:sp>
        <p:nvSpPr>
          <p:cNvPr id="8196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3</a:t>
            </a:fld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s-ES" dirty="0" smtClean="0"/>
              <a:t>En este capítulo nos centraremos en los circuitos </a:t>
            </a:r>
            <a:r>
              <a:rPr lang="es-ES" dirty="0" err="1" smtClean="0"/>
              <a:t>combinacionales</a:t>
            </a:r>
            <a:r>
              <a:rPr lang="es-ES" dirty="0" smtClean="0"/>
              <a:t> que realizan operaciones con números naturales (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incluido el cero</a:t>
            </a:r>
            <a:r>
              <a:rPr lang="es-ES" dirty="0" smtClean="0"/>
              <a:t>)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Las operaciones aritméticas de números enteros se tratarán en la asignatura </a:t>
            </a:r>
            <a:r>
              <a:rPr lang="es-ES" i="1" u="sng" dirty="0" smtClean="0"/>
              <a:t>Estructura de Computadores</a:t>
            </a:r>
            <a:r>
              <a:rPr lang="es-ES" dirty="0" smtClean="0"/>
              <a:t> del 2º semestre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dirty="0" smtClean="0"/>
              <a:t>Existen muchas aplicaciones que demandan computación masiva aritmética</a:t>
            </a:r>
          </a:p>
          <a:p>
            <a:pPr lvl="1">
              <a:defRPr/>
            </a:pPr>
            <a:r>
              <a:rPr lang="es-ES" dirty="0" smtClean="0"/>
              <a:t>De ahí que se hayan fabricado procesadores especializados (</a:t>
            </a:r>
            <a:r>
              <a:rPr lang="es-ES" i="1" dirty="0" smtClean="0"/>
              <a:t>digital </a:t>
            </a:r>
            <a:r>
              <a:rPr lang="es-ES" i="1" dirty="0" err="1" smtClean="0"/>
              <a:t>signal</a:t>
            </a:r>
            <a:r>
              <a:rPr lang="es-ES" i="1" dirty="0" smtClean="0"/>
              <a:t> </a:t>
            </a:r>
            <a:r>
              <a:rPr lang="es-ES" i="1" dirty="0" err="1" smtClean="0"/>
              <a:t>processors</a:t>
            </a:r>
            <a:r>
              <a:rPr lang="es-ES" i="1" dirty="0" smtClean="0"/>
              <a:t> </a:t>
            </a:r>
            <a:r>
              <a:rPr lang="es-ES" dirty="0" smtClean="0"/>
              <a:t>ó </a:t>
            </a:r>
            <a:r>
              <a:rPr lang="es-ES" dirty="0" err="1" smtClean="0"/>
              <a:t>DSPs</a:t>
            </a:r>
            <a:r>
              <a:rPr lang="es-ES" dirty="0" smtClean="0"/>
              <a:t>)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9219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Introducción (2/2)</a:t>
            </a:r>
          </a:p>
        </p:txBody>
      </p:sp>
      <p:sp>
        <p:nvSpPr>
          <p:cNvPr id="9220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4</a:t>
            </a:fld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Aritmética binaria básica. La suma.</a:t>
            </a:r>
          </a:p>
        </p:txBody>
      </p:sp>
      <p:sp>
        <p:nvSpPr>
          <p:cNvPr id="10243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5</a:t>
            </a:fld>
            <a:endParaRPr lang="es-ES" dirty="0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1481138"/>
            <a:ext cx="8448675" cy="4962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Ejemplos de suma en decimal y binario</a:t>
            </a:r>
          </a:p>
        </p:txBody>
      </p:sp>
      <p:sp>
        <p:nvSpPr>
          <p:cNvPr id="11267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6</a:t>
            </a:fld>
            <a:endParaRPr lang="es-ES" dirty="0" smtClean="0"/>
          </a:p>
        </p:txBody>
      </p:sp>
      <p:pic>
        <p:nvPicPr>
          <p:cNvPr id="11268" name="Picture 2" descr="http://sandbox.mc.edu/~bennet/cs110/textbook/decimal_addi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9463" y="1346200"/>
            <a:ext cx="48101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http://sandbox.mc.edu/~bennet/cs110/textbook/binary_addi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7513" y="3746500"/>
            <a:ext cx="51720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Aritmética binaria básica. La resta.</a:t>
            </a:r>
          </a:p>
        </p:txBody>
      </p:sp>
      <p:sp>
        <p:nvSpPr>
          <p:cNvPr id="12291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7</a:t>
            </a:fld>
            <a:endParaRPr lang="es-ES" dirty="0" smtClean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8138"/>
            <a:ext cx="8382000" cy="4525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Ejemplos de resta en decimal y binario</a:t>
            </a:r>
          </a:p>
        </p:txBody>
      </p:sp>
      <p:sp>
        <p:nvSpPr>
          <p:cNvPr id="13315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8</a:t>
            </a:fld>
            <a:endParaRPr lang="es-ES" dirty="0" smtClean="0"/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225" y="1703388"/>
            <a:ext cx="6305550" cy="166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8338" y="3892550"/>
            <a:ext cx="5267325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Aritmética binaria básica. La multiplicación.</a:t>
            </a:r>
          </a:p>
        </p:txBody>
      </p:sp>
      <p:sp>
        <p:nvSpPr>
          <p:cNvPr id="14339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893763"/>
            <a:r>
              <a:rPr lang="es-ES" dirty="0" smtClean="0"/>
              <a:t>FFTI. Tema  8. Computación aritmética. </a:t>
            </a:r>
            <a:fld id="{4789CD28-4AB9-4F8F-96A2-0D7E1DFB4610}" type="slidenum">
              <a:rPr lang="es-ES" smtClean="0"/>
              <a:pPr defTabSz="893763"/>
              <a:t>9</a:t>
            </a:fld>
            <a:endParaRPr lang="es-ES" dirty="0" smtClean="0"/>
          </a:p>
        </p:txBody>
      </p:sp>
      <p:pic>
        <p:nvPicPr>
          <p:cNvPr id="14340" name="Picture 4" descr="http://2.bp.blogspot.com/-pGp6RZGEKYQ/Tc3pcF-b98I/AAAAAAAAAI4/kYbY-enm6UU/s400/multiplicacion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9625" y="1841500"/>
            <a:ext cx="511651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tabular2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2270125"/>
            <a:ext cx="18065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8 CuadroTexto"/>
          <p:cNvSpPr txBox="1">
            <a:spLocks noChangeArrowheads="1"/>
          </p:cNvSpPr>
          <p:nvPr/>
        </p:nvSpPr>
        <p:spPr bwMode="auto">
          <a:xfrm>
            <a:off x="420688" y="1841500"/>
            <a:ext cx="26685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</a:pPr>
            <a:r>
              <a:rPr lang="es-ES"/>
              <a:t>Tabla de verdad</a:t>
            </a:r>
          </a:p>
        </p:txBody>
      </p:sp>
      <p:sp>
        <p:nvSpPr>
          <p:cNvPr id="14343" name="9 Rectángulo"/>
          <p:cNvSpPr>
            <a:spLocks noChangeArrowheads="1"/>
          </p:cNvSpPr>
          <p:nvPr/>
        </p:nvSpPr>
        <p:spPr bwMode="auto">
          <a:xfrm>
            <a:off x="420688" y="2225675"/>
            <a:ext cx="2668587" cy="1400175"/>
          </a:xfrm>
          <a:prstGeom prst="rect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marL="334963" indent="-334963" defTabSz="893763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0. Introducción">
  <a:themeElements>
    <a:clrScheme name="2_Tema 0. Introducció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Tema 0. Introducció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34963" marR="0" indent="-334963" algn="l" defTabSz="893763" rtl="0" eaLnBrk="0" fontAlgn="base" latinLnBrk="0" hangingPunct="0">
          <a:lnSpc>
            <a:spcPct val="100000"/>
          </a:lnSpc>
          <a:spcBef>
            <a:spcPct val="20000"/>
          </a:spcBef>
          <a:spcAft>
            <a:spcPct val="25000"/>
          </a:spcAft>
          <a:buClr>
            <a:schemeClr val="accent2"/>
          </a:buClr>
          <a:buSzPct val="80000"/>
          <a:buFont typeface="Monotype Sorts" pitchFamily="2" charset="2"/>
          <a:buChar char="n"/>
          <a:tabLst/>
          <a:defRPr kumimoji="0" lang="en-GB" sz="1900" b="1" i="0" u="none" strike="noStrike" cap="none" normalizeH="0" baseline="0" smtClean="0">
            <a:ln>
              <a:noFill/>
            </a:ln>
            <a:solidFill>
              <a:srgbClr val="993300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34963" marR="0" indent="-334963" algn="l" defTabSz="893763" rtl="0" eaLnBrk="0" fontAlgn="base" latinLnBrk="0" hangingPunct="0">
          <a:lnSpc>
            <a:spcPct val="100000"/>
          </a:lnSpc>
          <a:spcBef>
            <a:spcPct val="20000"/>
          </a:spcBef>
          <a:spcAft>
            <a:spcPct val="25000"/>
          </a:spcAft>
          <a:buClr>
            <a:schemeClr val="accent2"/>
          </a:buClr>
          <a:buSzPct val="80000"/>
          <a:buFont typeface="Monotype Sorts" pitchFamily="2" charset="2"/>
          <a:buChar char="n"/>
          <a:tabLst/>
          <a:defRPr kumimoji="0" lang="en-GB" sz="1900" b="1" i="0" u="none" strike="noStrike" cap="none" normalizeH="0" baseline="0" smtClean="0">
            <a:ln>
              <a:noFill/>
            </a:ln>
            <a:solidFill>
              <a:srgbClr val="993300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2_Tema 0. Introducció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a 0. Introducció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a 0. Introducció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a 0. Introducció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a 0. Introducció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a 0. Introducció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a 0. Introducció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de Temas</Template>
  <TotalTime>4857</TotalTime>
  <Words>1055</Words>
  <Application>Microsoft Office PowerPoint</Application>
  <PresentationFormat>Transparencia</PresentationFormat>
  <Paragraphs>106</Paragraphs>
  <Slides>21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2_Tema 0. Introducción</vt:lpstr>
      <vt:lpstr>FUNDAMENTOS FÍSICOS Y TECNOLÓGICOS DE LA INFORMÁTICA</vt:lpstr>
      <vt:lpstr>ÍNDICE</vt:lpstr>
      <vt:lpstr>Introducción (1/2)</vt:lpstr>
      <vt:lpstr>Introducción (2/2)</vt:lpstr>
      <vt:lpstr>Aritmética binaria básica. La suma.</vt:lpstr>
      <vt:lpstr>Ejemplos de suma en decimal y binario</vt:lpstr>
      <vt:lpstr>Aritmética binaria básica. La resta.</vt:lpstr>
      <vt:lpstr>Ejemplos de resta en decimal y binario</vt:lpstr>
      <vt:lpstr>Aritmética binaria básica. La multiplicación.</vt:lpstr>
      <vt:lpstr>Aritmética binaria básica. La división </vt:lpstr>
      <vt:lpstr>Circuitos aritméticos básicos. El semisumador</vt:lpstr>
      <vt:lpstr>Circuitos aritméticos básicos. El sumador completo</vt:lpstr>
      <vt:lpstr>Implementación del sumador completo con puertas lógicas</vt:lpstr>
      <vt:lpstr>Implementación del sumador completo con semisumadores</vt:lpstr>
      <vt:lpstr>Implementación de un cuádruple (4 bits) sumador  total o completo</vt:lpstr>
      <vt:lpstr>Sumador completo comercial de 4 bits</vt:lpstr>
      <vt:lpstr>Implementación de un multiplicador de 2 números de 3 bits</vt:lpstr>
      <vt:lpstr>La unidad aritmético-lógica</vt:lpstr>
      <vt:lpstr>La UAL 74181</vt:lpstr>
      <vt:lpstr>Otros Circuitos Aritméticos. La UAL 74181</vt:lpstr>
      <vt:lpstr>La UAL 74181. Ejemplo de aplicación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TECNOLOGÍA DE EQUIPOS INFORMÁTICOS</dc:title>
  <dc:creator>Juan Cuervas-Mons</dc:creator>
  <dc:description>FORMATO DE EDICION:_x000d_
-&gt;configurar pagina-&gt;tamaño=transparencia_x000d_
-&gt;configurar pagina-&gt;orientación= todo vertical_x000d_
-Texto notas=arial 10:interlineado=1: antes parrafo=0: despues=1</dc:description>
  <cp:lastModifiedBy>juan</cp:lastModifiedBy>
  <cp:revision>248</cp:revision>
  <dcterms:created xsi:type="dcterms:W3CDTF">2003-11-19T18:39:51Z</dcterms:created>
  <dcterms:modified xsi:type="dcterms:W3CDTF">2013-11-18T17:05:03Z</dcterms:modified>
</cp:coreProperties>
</file>